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307" r:id="rId3"/>
    <p:sldId id="1050" r:id="rId5"/>
    <p:sldId id="1051" r:id="rId6"/>
    <p:sldId id="1052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2" r:id="rId19"/>
    <p:sldId id="993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4" r:id="rId31"/>
    <p:sldId id="1005" r:id="rId32"/>
    <p:sldId id="1006" r:id="rId33"/>
    <p:sldId id="1007" r:id="rId34"/>
    <p:sldId id="1008" r:id="rId35"/>
    <p:sldId id="1009" r:id="rId36"/>
    <p:sldId id="1010" r:id="rId37"/>
    <p:sldId id="1011" r:id="rId38"/>
    <p:sldId id="1012" r:id="rId39"/>
    <p:sldId id="1013" r:id="rId40"/>
    <p:sldId id="1014" r:id="rId41"/>
    <p:sldId id="1015" r:id="rId42"/>
    <p:sldId id="1016" r:id="rId43"/>
    <p:sldId id="1017" r:id="rId44"/>
    <p:sldId id="1018" r:id="rId45"/>
    <p:sldId id="1019" r:id="rId46"/>
    <p:sldId id="1020" r:id="rId47"/>
    <p:sldId id="1021" r:id="rId48"/>
    <p:sldId id="1022" r:id="rId49"/>
    <p:sldId id="1023" r:id="rId50"/>
    <p:sldId id="1024" r:id="rId51"/>
    <p:sldId id="1025" r:id="rId52"/>
    <p:sldId id="1026" r:id="rId53"/>
    <p:sldId id="1027" r:id="rId54"/>
    <p:sldId id="1028" r:id="rId55"/>
    <p:sldId id="1029" r:id="rId56"/>
    <p:sldId id="1030" r:id="rId57"/>
    <p:sldId id="1031" r:id="rId58"/>
    <p:sldId id="1032" r:id="rId59"/>
    <p:sldId id="1033" r:id="rId60"/>
    <p:sldId id="1034" r:id="rId61"/>
    <p:sldId id="1035" r:id="rId62"/>
    <p:sldId id="1036" r:id="rId63"/>
    <p:sldId id="1037" r:id="rId64"/>
    <p:sldId id="1038" r:id="rId65"/>
    <p:sldId id="1039" r:id="rId66"/>
    <p:sldId id="537" r:id="rId67"/>
    <p:sldId id="536" r:id="rId68"/>
    <p:sldId id="1042" r:id="rId69"/>
    <p:sldId id="1047" r:id="rId70"/>
    <p:sldId id="1048" r:id="rId71"/>
    <p:sldId id="1040" r:id="rId72"/>
    <p:sldId id="1041" r:id="rId73"/>
    <p:sldId id="515" r:id="rId74"/>
    <p:sldId id="367" r:id="rId75"/>
    <p:sldId id="653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0.0352777777777778" units="cm"/>
          <inkml:channelProperty channel="Y" name="resolution" value="0.0352777777777778" units="cm"/>
          <inkml:channelProperty channel="T" name="resolution" value="28.34646" units="1/dev"/>
        </inkml:channelProperties>
      </inkml:inkSource>
      <inkml:timestamp xml:id="ts0" timeString="2021-09-29T06:3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90204" pitchFamily="34" charset="0"/>
              <a:buChar char="•"/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7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93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9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9.xml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1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1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2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3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7.xml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8.xml"/><Relationship Id="rId1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9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2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2.xml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8.xml"/><Relationship Id="rId2" Type="http://schemas.openxmlformats.org/officeDocument/2006/relationships/image" Target="../media/image42.png"/><Relationship Id="rId1" Type="http://schemas.openxmlformats.org/officeDocument/2006/relationships/customXml" Target="../ink/ink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140.xml"/><Relationship Id="rId4" Type="http://schemas.openxmlformats.org/officeDocument/2006/relationships/hyperlink" Target="https://zhuanlan.zhihu.com/p/32563505" TargetMode="External"/><Relationship Id="rId3" Type="http://schemas.openxmlformats.org/officeDocument/2006/relationships/hyperlink" Target="https://blog.csdn.net/xingjiarong/article/details/50084441" TargetMode="External"/><Relationship Id="rId2" Type="http://schemas.openxmlformats.org/officeDocument/2006/relationships/hyperlink" Target="https://www.zhihu.com/question/347264877" TargetMode="External"/><Relationship Id="rId1" Type="http://schemas.openxmlformats.org/officeDocument/2006/relationships/hyperlink" Target="https://www.zhihu.com/question/202665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  <a:endParaRPr lang="zh-CN" altLang="en-US"/>
          </a:p>
          <a:p>
            <a:r>
              <a:rPr lang="zh-CN" altLang="en-US"/>
              <a:t>“黑人、白人、黄人”抽象为？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  <a:endParaRPr lang="zh-CN" altLang="en-US"/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>
                <a:sym typeface="+mn-ea"/>
              </a:rPr>
              <a:t>扩展</a:t>
            </a:r>
            <a:endParaRPr lang="zh-CN">
              <a:sym typeface="+mn-ea"/>
            </a:endParaRPr>
          </a:p>
          <a:p>
            <a:pPr marL="457200" lvl="2"/>
            <a:r>
              <a:rPr lang="zh-CN">
                <a:sym typeface="+mn-ea"/>
              </a:rPr>
              <a:t>有哪些抽象手法</a:t>
            </a:r>
            <a:r>
              <a:rPr lang="en-US" altLang="zh-CN">
                <a:sym typeface="+mn-ea"/>
              </a:rPr>
              <a:t>?</a:t>
            </a:r>
            <a:br>
              <a:rPr lang="zh-CN">
                <a:sym typeface="+mn-ea"/>
              </a:rPr>
            </a:br>
            <a:r>
              <a:rPr lang="en-US" altLang="zh-CN">
                <a:sym typeface="+mn-ea"/>
              </a:rPr>
              <a:t>参考</a:t>
            </a:r>
            <a:r>
              <a:rPr lang="zh-CN" altLang="en-US">
                <a:sym typeface="+mn-ea"/>
              </a:rPr>
              <a:t>《冒号课堂》第七课：性质导向式抽象，模型导向式抽象，参数抽象，规范抽象</a:t>
            </a:r>
            <a:endParaRPr lang="zh-CN" altLang="en-US">
              <a:sym typeface="+mn-ea"/>
            </a:endParaRPr>
          </a:p>
          <a:p>
            <a:pPr marL="457200" lvl="2"/>
            <a:r>
              <a:rPr lang="zh-CN">
                <a:sym typeface="+mn-ea"/>
              </a:rPr>
              <a:t>有哪些基本抽象</a:t>
            </a:r>
            <a:r>
              <a:rPr lang="en-US" altLang="zh-CN">
                <a:sym typeface="+mn-ea"/>
              </a:rPr>
              <a:t>?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参考</a:t>
            </a:r>
            <a:r>
              <a:rPr lang="zh-CN" altLang="en-US">
                <a:sym typeface="+mn-ea"/>
              </a:rPr>
              <a:t>《冒号课堂》第七课：过程抽象，数据抽象，迭代抽象，类型层级抽象，多态抽象</a:t>
            </a:r>
            <a:endParaRPr lang="zh-CN">
              <a:sym typeface="+mn-ea"/>
            </a:endParaRPr>
          </a:p>
          <a:p>
            <a:pPr marL="457200" lvl="2"/>
            <a:endParaRPr lang="zh-CN" altLang="en-US"/>
          </a:p>
          <a:p>
            <a:pPr marL="0" lvl="1"/>
            <a:endParaRPr lang="zh-CN" altLang="en-US"/>
          </a:p>
          <a:p>
            <a:pPr lvl="1"/>
            <a:endParaRPr lang="zh-CN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封装的定义：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内聚：每个模块尽可能独立完成自己的功能，不依赖于模块外部的代码。</a:t>
            </a:r>
            <a:endParaRPr lang="zh-CN" altLang="en-US"/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  <a:endParaRPr lang="zh-CN" altLang="en-US"/>
          </a:p>
          <a:p>
            <a:r>
              <a:rPr lang="zh-CN" altLang="en-US"/>
              <a:t>目的：使得模块的“可重用性”、“移植性”大大增强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  <a:endParaRPr lang="zh-CN" altLang="en-US"/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  <a:endParaRPr lang="zh-CN" altLang="en-US"/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p>
            <a:r>
              <a:rPr lang="zh-CN" altLang="en-US"/>
              <a:t>第二节课：设计原则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                                                        ？</a:t>
            </a:r>
            <a:endParaRPr lang="zh-CN" altLang="en-US"/>
          </a:p>
          <a:p>
            <a:r>
              <a:rPr lang="zh-CN" altLang="en-US"/>
              <a:t>如何重构                                                  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19056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885" y="3295650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30" y="2317115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55" y="4735195"/>
            <a:ext cx="4152900" cy="116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依赖倒置原则（DIP）：</a:t>
            </a:r>
            <a:endParaRPr lang="zh-CN" altLang="en-US"/>
          </a:p>
          <a:p>
            <a:pPr lvl="1"/>
            <a:r>
              <a:rPr lang="zh-CN" altLang="en-US"/>
              <a:t>高层模块不应该依赖低层模块，两者都应该依赖其抽象</a:t>
            </a:r>
            <a:endParaRPr lang="zh-CN" altLang="en-US"/>
          </a:p>
          <a:p>
            <a:pPr lvl="1"/>
            <a:r>
              <a:rPr lang="zh-CN" altLang="en-US"/>
              <a:t>抽象不应该依赖细节</a:t>
            </a:r>
            <a:endParaRPr lang="zh-CN" altLang="en-US"/>
          </a:p>
          <a:p>
            <a:pPr lvl="1"/>
            <a:r>
              <a:rPr lang="zh-CN" altLang="en-US"/>
              <a:t>细节应该依赖抽象</a:t>
            </a:r>
            <a:endParaRPr lang="zh-CN" altLang="en-US"/>
          </a:p>
          <a:p>
            <a:r>
              <a:rPr lang="zh-CN" altLang="en-US"/>
              <a:t>如何分辨高层模块、低层模块？</a:t>
            </a:r>
            <a:endParaRPr lang="zh-CN" altLang="en-US"/>
          </a:p>
          <a:p>
            <a:r>
              <a:rPr lang="zh-CN" altLang="en-US"/>
              <a:t>在代码中，抽象、细节在代码中指的是什么？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接口或抽象类不依赖于实现类； 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实现类依赖接口或抽象类。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更加精简的定义就是“面向接口编程”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依赖倒置原则可以：</a:t>
            </a:r>
            <a:endParaRPr lang="zh-CN" altLang="en-US"/>
          </a:p>
          <a:p>
            <a:pPr lvl="1"/>
            <a:r>
              <a:rPr lang="zh-CN" altLang="en-US"/>
              <a:t>减少类间的耦合性</a:t>
            </a:r>
            <a:endParaRPr lang="zh-CN" altLang="en-US"/>
          </a:p>
          <a:p>
            <a:pPr lvl="1"/>
            <a:r>
              <a:rPr lang="zh-CN" altLang="en-US"/>
              <a:t>提高系统的稳定性</a:t>
            </a:r>
            <a:endParaRPr lang="zh-CN" altLang="en-US"/>
          </a:p>
          <a:p>
            <a:pPr lvl="1"/>
            <a:r>
              <a:rPr lang="zh-CN" altLang="en-US"/>
              <a:t>降低并行开发引起的风险</a:t>
            </a:r>
            <a:endParaRPr lang="zh-CN" altLang="en-US"/>
          </a:p>
          <a:p>
            <a:pPr lvl="1"/>
            <a:r>
              <a:rPr lang="zh-CN" altLang="en-US"/>
              <a:t>提高代码的可读性和可维护性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  <a:endParaRPr lang="zh-CN" altLang="en-US"/>
          </a:p>
          <a:p>
            <a:r>
              <a:rPr lang="zh-CN" altLang="en-US"/>
              <a:t>请从</a:t>
            </a:r>
            <a:r>
              <a:rPr lang="zh-CN" altLang="en-US">
                <a:sym typeface="+mn-ea"/>
              </a:rPr>
              <a:t>耦合性</a:t>
            </a:r>
            <a:r>
              <a:rPr lang="zh-CN" altLang="en-US"/>
              <a:t>、稳定性、并行开发风险、</a:t>
            </a:r>
            <a:r>
              <a:rPr lang="zh-CN" altLang="en-US">
                <a:sym typeface="+mn-ea"/>
              </a:rPr>
              <a:t>代码的可读性和可维护性来分析现有的问题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为什么要学习本课？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主问题：什么是抽象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主问题：什么是封装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主问题：什么是高内聚、低耦合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任务：分析待重构的代码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主问题：什么是单一职责原则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请给出重构后的类图</a:t>
            </a:r>
            <a:endParaRPr lang="zh-CN" altLang="en-US"/>
          </a:p>
          <a:p>
            <a:r>
              <a:rPr lang="zh-CN" altLang="en-US">
                <a:sym typeface="+mn-ea"/>
              </a:rPr>
              <a:t>请从耦合性、稳定性、并行开发风险、代码的可读性和可维护性来分析得到的改进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3195320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10" y="4642485"/>
            <a:ext cx="4407535" cy="153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zh-CN" altLang="en-US"/>
              <a:t>客户端不应该依赖它不需要的接口</a:t>
            </a:r>
            <a:endParaRPr lang="zh-CN" altLang="en-US"/>
          </a:p>
          <a:p>
            <a:pPr lvl="1"/>
            <a:r>
              <a:rPr lang="zh-CN" altLang="en-US"/>
              <a:t>类间的依赖关系应该建立在最小的接口上</a:t>
            </a:r>
            <a:endParaRPr lang="zh-CN" altLang="en-US"/>
          </a:p>
          <a:p>
            <a:r>
              <a:rPr lang="zh-CN" altLang="en-US"/>
              <a:t>如何理解这两个定义？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接口尽量细化，同时接口中的方法尽量少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  <a:endParaRPr lang="zh-CN" altLang="en-US"/>
          </a:p>
          <a:p>
            <a:r>
              <a:rPr lang="zh-CN" altLang="en-US"/>
              <a:t>程序写好了，投产上线了，突然有一天发现系统速度非常慢，然 后发现是访问接口中的complexSearch(Map map)方法并发量太大， 导致应用服务器性能下降</a:t>
            </a:r>
            <a:endParaRPr lang="zh-CN" altLang="en-US"/>
          </a:p>
          <a:p>
            <a:r>
              <a:rPr lang="zh-CN" altLang="en-US"/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老师要清点女生的人数，类图为</a:t>
            </a:r>
            <a:endParaRPr lang="zh-CN" altLang="en-US"/>
          </a:p>
          <a:p>
            <a:r>
              <a:rPr lang="zh-CN" altLang="en-US"/>
              <a:t>有什么问题吗？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5" y="4742815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86055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？代码为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  <a:endParaRPr lang="zh-CN" altLang="en-US"/>
          </a:p>
          <a:p>
            <a:r>
              <a:rPr lang="zh-CN" altLang="en-US"/>
              <a:t>重构后的代码为？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80310" y="4424045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对程序进行了简单的修改：</a:t>
            </a:r>
            <a:endParaRPr lang="zh-CN" altLang="en-US"/>
          </a:p>
          <a:p>
            <a:r>
              <a:rPr lang="zh-CN" altLang="en-US"/>
              <a:t>把Teacher中对List&lt;Girl&gt;的初始化移动到了场景类中；</a:t>
            </a:r>
            <a:endParaRPr lang="zh-CN" altLang="en-US"/>
          </a:p>
          <a:p>
            <a:r>
              <a:rPr lang="zh-CN" altLang="en-US"/>
              <a:t>在GroupLeader中增加了对Girl的注入。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  <a:endParaRPr lang="zh-CN" altLang="en-US"/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8915" y="1691005"/>
            <a:ext cx="4365625" cy="2402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我们在安装软件的时候，经常会有一个导向动作，第一步是确认是否安装，第二步确认 License，再然后选择安装目录……这是一个典型的顺序执行动作，类图为</a:t>
            </a:r>
            <a:endParaRPr lang="zh-CN" altLang="en-US"/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1440" y="4783455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在Wizard类中增加一个installWizard方法，对安装过程进行封装；</a:t>
            </a:r>
            <a:endParaRPr lang="zh-CN" altLang="en-US"/>
          </a:p>
          <a:p>
            <a:r>
              <a:rPr lang="zh-CN" altLang="en-US"/>
              <a:t>同时把原有的三个 public方法修改为private方法</a:t>
            </a:r>
            <a:endParaRPr lang="zh-CN" altLang="en-US"/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645" y="2435860"/>
            <a:ext cx="7378065" cy="198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）：要尽量使用组合，尽量不要使用继承</a:t>
            </a:r>
            <a:endParaRPr lang="zh-CN" altLang="en-US">
              <a:sym typeface="+mn-ea"/>
            </a:endParaRPr>
          </a:p>
          <a:p>
            <a:r>
              <a:rPr lang="zh-CN" altLang="en-US"/>
              <a:t>在面向对象中，什么是组合？什么是继承？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  <a:endParaRPr lang="zh-CN" altLang="en-US"/>
          </a:p>
          <a:p>
            <a:r>
              <a:rPr lang="zh-CN" altLang="en-US"/>
              <a:t>这样做有下面的好处：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这种复用支持包装。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这种复用所需要的依赖较少。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0" y="1691005"/>
            <a:ext cx="4330065" cy="774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继承的优点：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修改或扩展继承而来的实现较为容易。</a:t>
            </a:r>
            <a:endParaRPr lang="zh-CN" altLang="en-US"/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必须满足“Is-A”的关系是才能使用继承，而组合却是一种“Has-A”的关系</a:t>
            </a:r>
            <a:endParaRPr lang="zh-CN" altLang="en-US"/>
          </a:p>
          <a:p>
            <a:r>
              <a:rPr lang="zh-CN" altLang="en-US"/>
              <a:t>组合几乎可以用到任何环境中去，但是继承只能用到一些环境中。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该类图有什么问题？</a:t>
            </a:r>
            <a:endParaRPr lang="zh-CN" altLang="en-US"/>
          </a:p>
          <a:p>
            <a:r>
              <a:rPr lang="zh-CN" altLang="en-US"/>
              <a:t>应该如何修改类图？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316357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61099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实际上，雇员、学生和经理分别描述一种角色，而人可以同时有几种不同的角色。</a:t>
            </a:r>
            <a:endParaRPr lang="zh-CN" altLang="en-US"/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  <a:endParaRPr lang="zh-CN" altLang="en-US"/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3087370"/>
            <a:ext cx="3113405" cy="2704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人员管理系统的相关类图为</a:t>
            </a:r>
            <a:endParaRPr lang="zh-CN" altLang="en-US"/>
          </a:p>
          <a:p>
            <a:r>
              <a:rPr lang="zh-CN" altLang="en-US"/>
              <a:t>用户希望定制人员的类别，应该如何实现？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9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810" y="3071495"/>
            <a:ext cx="3571240" cy="2889885"/>
          </a:xfrm>
          <a:prstGeom prst="rect">
            <a:avLst/>
          </a:prstGeom>
        </p:spPr>
      </p:pic>
      <p:pic>
        <p:nvPicPr>
          <p:cNvPr id="5" name="图片 4" descr="人员继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3965575"/>
            <a:ext cx="3068320" cy="1995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5780" y="1436370"/>
            <a:ext cx="6797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用户需要增加对应的人员子类（如增加班组人员子类），增加对应的新增人员的页面（如替换图中的部门为班组）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人员继承（前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8390"/>
            <a:ext cx="1790700" cy="1371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如何设计，才能使得用户不用额外的开发（如增加子类）？重构后的类图为？</a:t>
            </a:r>
            <a:endParaRPr lang="zh-CN" altLang="en-US"/>
          </a:p>
          <a:p>
            <a:r>
              <a:rPr lang="zh-CN" altLang="en-US"/>
              <a:t>现在用户还需要额外开发吗？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人员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2799715"/>
            <a:ext cx="5854065" cy="3377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  <a:endParaRPr lang="zh-CN" altLang="en-US"/>
          </a:p>
          <a:p>
            <a:r>
              <a:rPr lang="zh-CN" altLang="en-US"/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以书店销售书籍为例，其类图和代码为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6400"/>
            <a:ext cx="6423025" cy="3138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现在需要对所有40元以上的书籍9折销售。对已经投产的项目来说，这就是一个变化，我们应该如何应对这样一个需求变化？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  <a:endParaRPr lang="zh-CN" altLang="en-US"/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  <a:endParaRPr lang="en-US" altLang="zh-CN"/>
          </a:p>
          <a:p>
            <a:pPr lvl="0"/>
            <a:r>
              <a:rPr lang="zh-CN" altLang="en-US"/>
              <a:t>上面两种方式有什么问题？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如何进行设计？</a:t>
            </a:r>
            <a:endParaRPr lang="zh-CN" altLang="en-US"/>
          </a:p>
          <a:p>
            <a:pPr lvl="1"/>
            <a:r>
              <a:rPr lang="zh-CN" altLang="en-US"/>
              <a:t>基本方法是什么？</a:t>
            </a:r>
            <a:endParaRPr lang="zh-CN" altLang="en-US" sz="2400"/>
          </a:p>
          <a:p>
            <a:pPr lvl="1"/>
            <a:r>
              <a:rPr lang="zh-CN" altLang="en-US"/>
              <a:t>评判标准是什么？</a:t>
            </a:r>
            <a:endParaRPr lang="zh-CN" altLang="en-US"/>
          </a:p>
          <a:p>
            <a:pPr lvl="1"/>
            <a:r>
              <a:rPr lang="zh-CN" altLang="en-US"/>
              <a:t>指导思想是什么？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endParaRPr lang="zh-CN" altLang="en-US"/>
          </a:p>
          <a:p>
            <a:pPr lvl="0"/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47385" y="2442210"/>
            <a:ext cx="397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以 抽象、封装为基本方法；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以 高内聚、低耦合为评判标准；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以 设计原则为指导思想；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存在的问题</a:t>
            </a:r>
            <a:endParaRPr lang="zh-CN" altLang="en-US"/>
          </a:p>
          <a:p>
            <a:r>
              <a:rPr lang="zh-CN" altLang="en-US"/>
              <a:t>请给出重构后的代码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  <a:endParaRPr lang="zh-CN" altLang="en-US"/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回答为什么要学习本课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回答所有的主问题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学生提问考老师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endParaRPr lang="en-US" altLang="zh-CN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「低耦合，高内聚」真的好吗？</a:t>
            </a:r>
            <a:endParaRPr lang="zh-CN" altLang="en-US">
              <a:hlinkClick r:id="rId2" action="ppaction://hlinkfile"/>
            </a:endParaRPr>
          </a:p>
          <a:p>
            <a:r>
              <a:rPr lang="zh-CN" altLang="en-US">
                <a:hlinkClick r:id="rId3" action="ppaction://hlinkfile"/>
              </a:rPr>
              <a:t>设计原则（三）组合复用原则</a:t>
            </a:r>
            <a:endParaRPr lang="zh-CN" altLang="en-US">
              <a:hlinkClick r:id="rId3" action="ppaction://hlinkfile"/>
            </a:endParaRPr>
          </a:p>
          <a:p>
            <a:r>
              <a:rPr lang="zh-CN" altLang="en-US">
                <a:hlinkClick r:id="rId4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《冒号课堂：编程范式与OOP思想》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9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抽象的定义：</a:t>
            </a:r>
            <a:endParaRPr lang="zh-CN" altLang="en-US"/>
          </a:p>
          <a:p>
            <a:r>
              <a:rPr lang="zh-CN" altLang="en-US"/>
              <a:t>从众多的具体事物中，抽取共同的、本质的属性，舍弃个别的、非本质的属性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PECIAL_SOURCE" val="bdnull"/>
</p:tagLst>
</file>

<file path=ppt/tags/tag111.xml><?xml version="1.0" encoding="utf-8"?>
<p:tagLst xmlns:p="http://schemas.openxmlformats.org/presentationml/2006/main">
  <p:tag name="KSO_WM_SPECIAL_SOURCE" val="bdnull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SPECIAL_SOURCE" val="bdnull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SPECIAL_SOURCE" val="bdnull"/>
</p:tagLst>
</file>

<file path=ppt/tags/tag133.xml><?xml version="1.0" encoding="utf-8"?>
<p:tagLst xmlns:p="http://schemas.openxmlformats.org/presentationml/2006/main">
  <p:tag name="KSO_WM_SPECIAL_SOURCE" val="bdnull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p="http://schemas.openxmlformats.org/presentationml/2006/main">
  <p:tag name="KSO_WM_SPECIAL_SOURCE" val="bdnull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SPECIAL_SOURCE" val="bdnull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4642</Words>
  <Application>WPS 演示</Application>
  <PresentationFormat>宽屏</PresentationFormat>
  <Paragraphs>522</Paragraphs>
  <Slides>73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Arial</vt:lpstr>
      <vt:lpstr>方正书宋_GBK</vt:lpstr>
      <vt:lpstr>Wingdings</vt:lpstr>
      <vt:lpstr>微软雅黑</vt:lpstr>
      <vt:lpstr>汉仪旗黑</vt:lpstr>
      <vt:lpstr>宋体</vt:lpstr>
      <vt:lpstr>Arial Unicode MS</vt:lpstr>
      <vt:lpstr>微软雅黑</vt:lpstr>
      <vt:lpstr>汉仪书宋二KW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yang</cp:lastModifiedBy>
  <cp:revision>1083</cp:revision>
  <dcterms:created xsi:type="dcterms:W3CDTF">2021-12-23T02:42:52Z</dcterms:created>
  <dcterms:modified xsi:type="dcterms:W3CDTF">2021-12-23T02:42:52Z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C88F59C883BA4CFAAEB3A05D0135437E</vt:lpwstr>
  </property>
</Properties>
</file>